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58" r:id="rId16"/>
    <p:sldId id="259" r:id="rId17"/>
    <p:sldId id="260" r:id="rId18"/>
    <p:sldId id="261" r:id="rId19"/>
    <p:sldId id="275" r:id="rId20"/>
    <p:sldId id="274" r:id="rId21"/>
    <p:sldId id="283" r:id="rId22"/>
    <p:sldId id="276" r:id="rId23"/>
    <p:sldId id="277" r:id="rId24"/>
    <p:sldId id="278" r:id="rId25"/>
    <p:sldId id="280" r:id="rId26"/>
    <p:sldId id="279" r:id="rId27"/>
    <p:sldId id="281" r:id="rId28"/>
    <p:sldId id="282"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1EA4D9"/>
    <a:srgbClr val="5FCBEF"/>
    <a:srgbClr val="246794"/>
    <a:srgbClr val="2D93B6"/>
    <a:srgbClr val="CDB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22471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88817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222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950183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4831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878111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350091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10447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lvl1pPr algn="r">
              <a:defRPr sz="4400" b="1"/>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0" indent="0">
              <a:buNone/>
              <a:defRPr sz="3600">
                <a:solidFill>
                  <a:schemeClr val="bg1"/>
                </a:solidFill>
              </a:defRPr>
            </a:lvl1pPr>
            <a:lvl2pPr marL="457200" indent="0">
              <a:buNone/>
              <a:defRPr sz="3200">
                <a:solidFill>
                  <a:schemeClr val="bg1"/>
                </a:solidFill>
              </a:defRPr>
            </a:lvl2pPr>
            <a:lvl3pPr marL="914400" indent="0">
              <a:buNone/>
              <a:defRPr sz="28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pic>
        <p:nvPicPr>
          <p:cNvPr id="9" name="Picture 8">
            <a:extLst>
              <a:ext uri="{FF2B5EF4-FFF2-40B4-BE49-F238E27FC236}">
                <a16:creationId xmlns:a16="http://schemas.microsoft.com/office/drawing/2014/main" id="{C1FC6FBC-D836-48F6-A3E9-4FACCA4945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0669" y="280510"/>
            <a:ext cx="1123994" cy="1072254"/>
          </a:xfrm>
          <a:prstGeom prst="rect">
            <a:avLst/>
          </a:prstGeom>
        </p:spPr>
      </p:pic>
    </p:spTree>
    <p:extLst>
      <p:ext uri="{BB962C8B-B14F-4D97-AF65-F5344CB8AC3E}">
        <p14:creationId xmlns:p14="http://schemas.microsoft.com/office/powerpoint/2010/main" val="161026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27/04/2022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223153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C8DB5-E892-4090-B1F6-40921A682FC0}" type="datetimeFigureOut">
              <a:rPr lang="en-AU" smtClean="0"/>
              <a:t>27/04/2022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33720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C8DB5-E892-4090-B1F6-40921A682FC0}" type="datetimeFigureOut">
              <a:rPr lang="en-AU" smtClean="0"/>
              <a:t>27/04/2022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80034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C8DB5-E892-4090-B1F6-40921A682FC0}" type="datetimeFigureOut">
              <a:rPr lang="en-AU" smtClean="0"/>
              <a:t>27/04/2022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50701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C8DB5-E892-4090-B1F6-40921A682FC0}" type="datetimeFigureOut">
              <a:rPr lang="en-AU" smtClean="0"/>
              <a:t>27/04/2022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468234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0CC8DB5-E892-4090-B1F6-40921A682FC0}" type="datetimeFigureOut">
              <a:rPr lang="en-AU" smtClean="0"/>
              <a:t>27/04/2022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425301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C8DB5-E892-4090-B1F6-40921A682FC0}" type="datetimeFigureOut">
              <a:rPr lang="en-AU" smtClean="0"/>
              <a:t>27/04/2022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64322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C8DB5-E892-4090-B1F6-40921A682FC0}" type="datetimeFigureOut">
              <a:rPr lang="en-AU" smtClean="0"/>
              <a:t>27/04/2022</a:t>
            </a:fld>
            <a:endParaRPr lang="en-A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E633059-6A2C-4BB3-A259-9682112CEE6C}" type="slidenum">
              <a:rPr lang="en-AU" smtClean="0"/>
              <a:t>‹#›</a:t>
            </a:fld>
            <a:endParaRPr lang="en-AU"/>
          </a:p>
        </p:txBody>
      </p:sp>
    </p:spTree>
    <p:extLst>
      <p:ext uri="{BB962C8B-B14F-4D97-AF65-F5344CB8AC3E}">
        <p14:creationId xmlns:p14="http://schemas.microsoft.com/office/powerpoint/2010/main" val="218070027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73D5-911B-4627-8B8D-C0D30A716CE8}"/>
              </a:ext>
            </a:extLst>
          </p:cNvPr>
          <p:cNvSpPr>
            <a:spLocks noGrp="1"/>
          </p:cNvSpPr>
          <p:nvPr>
            <p:ph type="ctrTitle"/>
          </p:nvPr>
        </p:nvSpPr>
        <p:spPr>
          <a:xfrm>
            <a:off x="730949" y="2404532"/>
            <a:ext cx="6626010" cy="1646302"/>
          </a:xfrm>
        </p:spPr>
        <p:txBody>
          <a:bodyPr/>
          <a:lstStyle/>
          <a:p>
            <a:r>
              <a:rPr lang="en-AU" sz="6000" dirty="0"/>
              <a:t>APEST Evangelists </a:t>
            </a:r>
          </a:p>
        </p:txBody>
      </p:sp>
      <p:sp>
        <p:nvSpPr>
          <p:cNvPr id="3" name="Subtitle 2">
            <a:extLst>
              <a:ext uri="{FF2B5EF4-FFF2-40B4-BE49-F238E27FC236}">
                <a16:creationId xmlns:a16="http://schemas.microsoft.com/office/drawing/2014/main" id="{E3A027D1-9C23-405D-BDE5-F8EFFF60A065}"/>
              </a:ext>
            </a:extLst>
          </p:cNvPr>
          <p:cNvSpPr>
            <a:spLocks noGrp="1"/>
          </p:cNvSpPr>
          <p:nvPr>
            <p:ph type="subTitle" idx="1"/>
          </p:nvPr>
        </p:nvSpPr>
        <p:spPr>
          <a:xfrm>
            <a:off x="1530240" y="4050834"/>
            <a:ext cx="5826719" cy="1096899"/>
          </a:xfrm>
        </p:spPr>
        <p:txBody>
          <a:bodyPr>
            <a:normAutofit/>
          </a:bodyPr>
          <a:lstStyle/>
          <a:p>
            <a:r>
              <a:rPr lang="en-AU" sz="4400" dirty="0">
                <a:solidFill>
                  <a:schemeClr val="bg1"/>
                </a:solidFill>
              </a:rPr>
              <a:t>Acts 4:1-20</a:t>
            </a:r>
          </a:p>
        </p:txBody>
      </p:sp>
    </p:spTree>
    <p:extLst>
      <p:ext uri="{BB962C8B-B14F-4D97-AF65-F5344CB8AC3E}">
        <p14:creationId xmlns:p14="http://schemas.microsoft.com/office/powerpoint/2010/main" val="3753432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463827" y="1762539"/>
            <a:ext cx="7023652" cy="4876799"/>
          </a:xfrm>
        </p:spPr>
        <p:txBody>
          <a:bodyPr>
            <a:normAutofit/>
          </a:bodyPr>
          <a:lstStyle/>
          <a:p>
            <a:pPr>
              <a:lnSpc>
                <a:spcPct val="110000"/>
              </a:lnSpc>
              <a:spcAft>
                <a:spcPts val="800"/>
              </a:spcAft>
            </a:pPr>
            <a:r>
              <a:rPr lang="en-AU" sz="4000" i="1" dirty="0"/>
              <a:t>The stone you builders rejected, which has become the cornerstone</a:t>
            </a:r>
            <a:r>
              <a:rPr lang="en-AU" sz="4000" dirty="0"/>
              <a:t>. Salvation is found in no one else, for there is no other name under heaven given to mankind by which we must be saved.</a:t>
            </a:r>
          </a:p>
        </p:txBody>
      </p:sp>
    </p:spTree>
    <p:extLst>
      <p:ext uri="{BB962C8B-B14F-4D97-AF65-F5344CB8AC3E}">
        <p14:creationId xmlns:p14="http://schemas.microsoft.com/office/powerpoint/2010/main" val="25866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1930400"/>
            <a:ext cx="6692349" cy="4510157"/>
          </a:xfrm>
        </p:spPr>
        <p:txBody>
          <a:bodyPr>
            <a:normAutofit/>
          </a:bodyPr>
          <a:lstStyle/>
          <a:p>
            <a:pPr marL="0" indent="0">
              <a:buNone/>
            </a:pPr>
            <a:r>
              <a:rPr lang="en-AU" sz="4000" dirty="0"/>
              <a:t>When they saw the courage of Peter and John and realized that they were unschooled, ordinary men, </a:t>
            </a:r>
            <a:br>
              <a:rPr lang="en-AU" sz="4000" dirty="0"/>
            </a:br>
            <a:r>
              <a:rPr lang="en-AU" sz="4000" dirty="0"/>
              <a:t>they were astonished and they took note that these men had been with Jesus. </a:t>
            </a:r>
          </a:p>
        </p:txBody>
      </p:sp>
    </p:spTree>
    <p:extLst>
      <p:ext uri="{BB962C8B-B14F-4D97-AF65-F5344CB8AC3E}">
        <p14:creationId xmlns:p14="http://schemas.microsoft.com/office/powerpoint/2010/main" val="196037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8" y="1930400"/>
            <a:ext cx="6891131" cy="4695687"/>
          </a:xfrm>
        </p:spPr>
        <p:txBody>
          <a:bodyPr>
            <a:normAutofit lnSpcReduction="10000"/>
          </a:bodyPr>
          <a:lstStyle/>
          <a:p>
            <a:pPr marL="0" indent="0">
              <a:buNone/>
            </a:pPr>
            <a:r>
              <a:rPr lang="en-AU" sz="4000" dirty="0"/>
              <a:t>But since they could see the man who had been healed standing there with them, there was nothing they could say. So they ordered them </a:t>
            </a:r>
            <a:br>
              <a:rPr lang="en-AU" sz="4000" dirty="0"/>
            </a:br>
            <a:r>
              <a:rPr lang="en-AU" sz="4000" dirty="0"/>
              <a:t>to withdraw from the Sanhedrin and then conferred together. </a:t>
            </a:r>
          </a:p>
        </p:txBody>
      </p:sp>
    </p:spTree>
    <p:extLst>
      <p:ext uri="{BB962C8B-B14F-4D97-AF65-F5344CB8AC3E}">
        <p14:creationId xmlns:p14="http://schemas.microsoft.com/office/powerpoint/2010/main" val="331024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8" y="2160590"/>
            <a:ext cx="6824871" cy="4319723"/>
          </a:xfrm>
        </p:spPr>
        <p:txBody>
          <a:bodyPr>
            <a:normAutofit lnSpcReduction="10000"/>
          </a:bodyPr>
          <a:lstStyle/>
          <a:p>
            <a:pPr marL="0" indent="0">
              <a:buNone/>
            </a:pPr>
            <a:r>
              <a:rPr lang="en-AU" sz="4000" dirty="0"/>
              <a:t>“What are we going to do with these men?” they asked. “Everyone living in Jerusalem knows they have performed a notable sign, and we cannot </a:t>
            </a:r>
            <a:br>
              <a:rPr lang="en-AU" sz="4000" dirty="0"/>
            </a:br>
            <a:r>
              <a:rPr lang="en-AU" sz="4000" dirty="0"/>
              <a:t>deny it. </a:t>
            </a:r>
          </a:p>
        </p:txBody>
      </p:sp>
    </p:spTree>
    <p:extLst>
      <p:ext uri="{BB962C8B-B14F-4D97-AF65-F5344CB8AC3E}">
        <p14:creationId xmlns:p14="http://schemas.microsoft.com/office/powerpoint/2010/main" val="81777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a:bodyPr>
          <a:lstStyle/>
          <a:p>
            <a:pPr marL="0" indent="0">
              <a:buNone/>
            </a:pPr>
            <a:r>
              <a:rPr lang="en-AU" sz="4000" dirty="0"/>
              <a:t>“But to stop this thing from spreading any further among the people, we must warn them to speak no longer to anyone in this name.”</a:t>
            </a:r>
          </a:p>
        </p:txBody>
      </p:sp>
    </p:spTree>
    <p:extLst>
      <p:ext uri="{BB962C8B-B14F-4D97-AF65-F5344CB8AC3E}">
        <p14:creationId xmlns:p14="http://schemas.microsoft.com/office/powerpoint/2010/main" val="113434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8AFD-C318-412E-97AE-37031424428F}"/>
              </a:ext>
            </a:extLst>
          </p:cNvPr>
          <p:cNvSpPr>
            <a:spLocks noGrp="1"/>
          </p:cNvSpPr>
          <p:nvPr>
            <p:ph type="title"/>
          </p:nvPr>
        </p:nvSpPr>
        <p:spPr/>
        <p:txBody>
          <a:bodyPr/>
          <a:lstStyle/>
          <a:p>
            <a:r>
              <a:rPr lang="en-AU" sz="4400" b="1" dirty="0"/>
              <a:t>Acts 4:1-20</a:t>
            </a:r>
            <a:endParaRPr lang="en-AU" dirty="0"/>
          </a:p>
        </p:txBody>
      </p:sp>
      <p:sp>
        <p:nvSpPr>
          <p:cNvPr id="3" name="Content Placeholder 2">
            <a:extLst>
              <a:ext uri="{FF2B5EF4-FFF2-40B4-BE49-F238E27FC236}">
                <a16:creationId xmlns:a16="http://schemas.microsoft.com/office/drawing/2014/main" id="{B6F55FF8-F921-4C71-A45A-3894D3F7BB1C}"/>
              </a:ext>
            </a:extLst>
          </p:cNvPr>
          <p:cNvSpPr>
            <a:spLocks noGrp="1"/>
          </p:cNvSpPr>
          <p:nvPr>
            <p:ph idx="1"/>
          </p:nvPr>
        </p:nvSpPr>
        <p:spPr/>
        <p:txBody>
          <a:bodyPr>
            <a:normAutofit/>
          </a:bodyPr>
          <a:lstStyle/>
          <a:p>
            <a:r>
              <a:rPr lang="en-AU" sz="4000" dirty="0"/>
              <a:t>Then they called them in again and commanded them not to speak or teach at all in the name of Jesus. But Peter and John replied, </a:t>
            </a:r>
          </a:p>
        </p:txBody>
      </p:sp>
    </p:spTree>
    <p:extLst>
      <p:ext uri="{BB962C8B-B14F-4D97-AF65-F5344CB8AC3E}">
        <p14:creationId xmlns:p14="http://schemas.microsoft.com/office/powerpoint/2010/main" val="292426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BC1E8-DC3E-46C5-9CF3-0E4E9BAB928D}"/>
              </a:ext>
            </a:extLst>
          </p:cNvPr>
          <p:cNvSpPr>
            <a:spLocks noGrp="1"/>
          </p:cNvSpPr>
          <p:nvPr>
            <p:ph type="title"/>
          </p:nvPr>
        </p:nvSpPr>
        <p:spPr/>
        <p:txBody>
          <a:bodyPr/>
          <a:lstStyle/>
          <a:p>
            <a:r>
              <a:rPr lang="en-AU" sz="4400" b="1" dirty="0"/>
              <a:t>Acts 4:1-20</a:t>
            </a:r>
            <a:endParaRPr lang="en-AU" dirty="0"/>
          </a:p>
        </p:txBody>
      </p:sp>
      <p:sp>
        <p:nvSpPr>
          <p:cNvPr id="3" name="Content Placeholder 2">
            <a:extLst>
              <a:ext uri="{FF2B5EF4-FFF2-40B4-BE49-F238E27FC236}">
                <a16:creationId xmlns:a16="http://schemas.microsoft.com/office/drawing/2014/main" id="{D676B71B-6AD4-4E50-9669-037647A35C11}"/>
              </a:ext>
            </a:extLst>
          </p:cNvPr>
          <p:cNvSpPr>
            <a:spLocks noGrp="1"/>
          </p:cNvSpPr>
          <p:nvPr>
            <p:ph idx="1"/>
          </p:nvPr>
        </p:nvSpPr>
        <p:spPr>
          <a:xfrm>
            <a:off x="609599" y="2160590"/>
            <a:ext cx="6347714" cy="4329110"/>
          </a:xfrm>
        </p:spPr>
        <p:txBody>
          <a:bodyPr>
            <a:normAutofit lnSpcReduction="10000"/>
          </a:bodyPr>
          <a:lstStyle/>
          <a:p>
            <a:r>
              <a:rPr lang="en-AU" sz="4000" dirty="0"/>
              <a:t>“Which is right in God’s eyes: to listen to you, or to him? You be the judges! As for us, we cannot help speaking</a:t>
            </a:r>
            <a:br>
              <a:rPr lang="en-AU" sz="4000" dirty="0"/>
            </a:br>
            <a:r>
              <a:rPr lang="en-AU" sz="4000" dirty="0"/>
              <a:t>about what we have </a:t>
            </a:r>
            <a:br>
              <a:rPr lang="en-AU" sz="4000" dirty="0"/>
            </a:br>
            <a:r>
              <a:rPr lang="en-AU" sz="4000" dirty="0"/>
              <a:t>seen and heard.”</a:t>
            </a:r>
          </a:p>
        </p:txBody>
      </p:sp>
    </p:spTree>
    <p:extLst>
      <p:ext uri="{BB962C8B-B14F-4D97-AF65-F5344CB8AC3E}">
        <p14:creationId xmlns:p14="http://schemas.microsoft.com/office/powerpoint/2010/main" val="2905790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09FA-A7C4-4508-BBE4-3F1462A2C144}"/>
              </a:ext>
            </a:extLst>
          </p:cNvPr>
          <p:cNvSpPr>
            <a:spLocks noGrp="1"/>
          </p:cNvSpPr>
          <p:nvPr>
            <p:ph type="title"/>
          </p:nvPr>
        </p:nvSpPr>
        <p:spPr/>
        <p:txBody>
          <a:bodyPr/>
          <a:lstStyle/>
          <a:p>
            <a:r>
              <a:rPr lang="en-AU" dirty="0"/>
              <a:t>Evangelist </a:t>
            </a:r>
          </a:p>
        </p:txBody>
      </p:sp>
      <p:sp>
        <p:nvSpPr>
          <p:cNvPr id="3" name="Content Placeholder 2">
            <a:extLst>
              <a:ext uri="{FF2B5EF4-FFF2-40B4-BE49-F238E27FC236}">
                <a16:creationId xmlns:a16="http://schemas.microsoft.com/office/drawing/2014/main" id="{2BECE3E3-E585-4140-B04D-79AA15F7419B}"/>
              </a:ext>
            </a:extLst>
          </p:cNvPr>
          <p:cNvSpPr>
            <a:spLocks noGrp="1"/>
          </p:cNvSpPr>
          <p:nvPr>
            <p:ph idx="1"/>
          </p:nvPr>
        </p:nvSpPr>
        <p:spPr/>
        <p:txBody>
          <a:bodyPr>
            <a:normAutofit/>
          </a:bodyPr>
          <a:lstStyle/>
          <a:p>
            <a:pPr algn="ctr"/>
            <a:r>
              <a:rPr lang="el-GR" sz="4000" dirty="0">
                <a:solidFill>
                  <a:schemeClr val="accent1">
                    <a:lumMod val="75000"/>
                  </a:schemeClr>
                </a:solidFill>
              </a:rPr>
              <a:t>Εὐαγγελιστής</a:t>
            </a:r>
            <a:r>
              <a:rPr lang="en-AU" sz="4000" dirty="0"/>
              <a:t> </a:t>
            </a:r>
            <a:r>
              <a:rPr lang="en-AU" sz="3200" dirty="0"/>
              <a:t>(</a:t>
            </a:r>
            <a:r>
              <a:rPr lang="en-AU" sz="3200" i="1" dirty="0" err="1"/>
              <a:t>euangelistēs</a:t>
            </a:r>
            <a:r>
              <a:rPr lang="en-AU" sz="3200" dirty="0"/>
              <a:t>)</a:t>
            </a:r>
          </a:p>
          <a:p>
            <a:pPr algn="ctr"/>
            <a:r>
              <a:rPr lang="en-AU" sz="4000" dirty="0"/>
              <a:t>Evangelist</a:t>
            </a:r>
          </a:p>
          <a:p>
            <a:pPr algn="ctr"/>
            <a:r>
              <a:rPr lang="en-AU" sz="4000" dirty="0" err="1">
                <a:solidFill>
                  <a:schemeClr val="accent1">
                    <a:lumMod val="75000"/>
                  </a:schemeClr>
                </a:solidFill>
              </a:rPr>
              <a:t>εὖ</a:t>
            </a:r>
            <a:r>
              <a:rPr lang="en-AU" sz="4000" dirty="0"/>
              <a:t> - good </a:t>
            </a:r>
            <a:br>
              <a:rPr lang="en-AU" sz="4000" dirty="0"/>
            </a:br>
            <a:r>
              <a:rPr lang="en-AU" sz="4000" dirty="0" err="1">
                <a:solidFill>
                  <a:schemeClr val="accent1">
                    <a:lumMod val="75000"/>
                  </a:schemeClr>
                </a:solidFill>
              </a:rPr>
              <a:t>ἄγγελος</a:t>
            </a:r>
            <a:r>
              <a:rPr lang="en-AU" sz="4000" dirty="0"/>
              <a:t> - messenger</a:t>
            </a:r>
          </a:p>
        </p:txBody>
      </p:sp>
    </p:spTree>
    <p:extLst>
      <p:ext uri="{BB962C8B-B14F-4D97-AF65-F5344CB8AC3E}">
        <p14:creationId xmlns:p14="http://schemas.microsoft.com/office/powerpoint/2010/main" val="248159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D3ADA5-B072-42D2-BDC3-6C76C6EE1709}"/>
              </a:ext>
            </a:extLst>
          </p:cNvPr>
          <p:cNvSpPr>
            <a:spLocks noGrp="1"/>
          </p:cNvSpPr>
          <p:nvPr>
            <p:ph idx="1"/>
          </p:nvPr>
        </p:nvSpPr>
        <p:spPr>
          <a:xfrm>
            <a:off x="609599" y="1219200"/>
            <a:ext cx="6347714" cy="4822163"/>
          </a:xfrm>
        </p:spPr>
        <p:txBody>
          <a:bodyPr>
            <a:normAutofit/>
          </a:bodyPr>
          <a:lstStyle/>
          <a:p>
            <a:pPr algn="ctr">
              <a:lnSpc>
                <a:spcPct val="150000"/>
              </a:lnSpc>
            </a:pPr>
            <a:r>
              <a:rPr lang="el-GR" sz="4000" dirty="0">
                <a:solidFill>
                  <a:schemeClr val="accent1">
                    <a:lumMod val="75000"/>
                  </a:schemeClr>
                </a:solidFill>
              </a:rPr>
              <a:t>Εὐαγγέλιον</a:t>
            </a:r>
            <a:r>
              <a:rPr lang="en-AU" sz="4000" dirty="0"/>
              <a:t> (</a:t>
            </a:r>
            <a:r>
              <a:rPr lang="en-AU" sz="4000" i="1" dirty="0" err="1"/>
              <a:t>euangelion</a:t>
            </a:r>
            <a:r>
              <a:rPr lang="en-AU" sz="4000" dirty="0"/>
              <a:t>)</a:t>
            </a:r>
            <a:br>
              <a:rPr lang="en-AU" sz="4000" dirty="0"/>
            </a:br>
            <a:r>
              <a:rPr lang="en-AU" sz="4000" dirty="0"/>
              <a:t>The Evangel</a:t>
            </a:r>
            <a:br>
              <a:rPr lang="en-AU" sz="4000" dirty="0"/>
            </a:br>
            <a:r>
              <a:rPr lang="en-AU" sz="4000" dirty="0"/>
              <a:t>Good Message</a:t>
            </a:r>
            <a:br>
              <a:rPr lang="en-AU" sz="4000" dirty="0"/>
            </a:br>
            <a:r>
              <a:rPr lang="en-AU" sz="4000" i="1" dirty="0"/>
              <a:t>God Spell</a:t>
            </a:r>
            <a:br>
              <a:rPr lang="en-AU" sz="4000" dirty="0"/>
            </a:br>
            <a:r>
              <a:rPr lang="en-AU" sz="4000" dirty="0"/>
              <a:t>Gospel</a:t>
            </a:r>
          </a:p>
          <a:p>
            <a:endParaRPr lang="en-AU" dirty="0"/>
          </a:p>
        </p:txBody>
      </p:sp>
    </p:spTree>
    <p:extLst>
      <p:ext uri="{BB962C8B-B14F-4D97-AF65-F5344CB8AC3E}">
        <p14:creationId xmlns:p14="http://schemas.microsoft.com/office/powerpoint/2010/main" val="3463170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252B9-550E-42CF-B907-FDAB49A6C753}"/>
              </a:ext>
            </a:extLst>
          </p:cNvPr>
          <p:cNvSpPr>
            <a:spLocks noGrp="1"/>
          </p:cNvSpPr>
          <p:nvPr>
            <p:ph idx="1"/>
          </p:nvPr>
        </p:nvSpPr>
        <p:spPr>
          <a:xfrm>
            <a:off x="647698" y="1716090"/>
            <a:ext cx="6832601" cy="3880773"/>
          </a:xfrm>
        </p:spPr>
        <p:txBody>
          <a:bodyPr>
            <a:normAutofit/>
          </a:bodyPr>
          <a:lstStyle/>
          <a:p>
            <a:br>
              <a:rPr lang="en-AU" sz="4800" dirty="0"/>
            </a:br>
            <a:r>
              <a:rPr lang="en-AU" sz="4800" dirty="0"/>
              <a:t>An Evangelist </a:t>
            </a:r>
            <a:br>
              <a:rPr lang="en-AU" sz="4800" dirty="0"/>
            </a:br>
            <a:r>
              <a:rPr lang="en-AU" sz="4800" dirty="0"/>
              <a:t>	is a </a:t>
            </a:r>
            <a:r>
              <a:rPr lang="en-AU" sz="4800" dirty="0">
                <a:solidFill>
                  <a:schemeClr val="accent1">
                    <a:lumMod val="75000"/>
                  </a:schemeClr>
                </a:solidFill>
              </a:rPr>
              <a:t>Proclaimer of </a:t>
            </a:r>
            <a:br>
              <a:rPr lang="en-AU" sz="4800" dirty="0"/>
            </a:br>
            <a:r>
              <a:rPr lang="en-AU" sz="4800" dirty="0"/>
              <a:t>		</a:t>
            </a:r>
            <a:r>
              <a:rPr lang="en-AU" sz="4800" dirty="0">
                <a:solidFill>
                  <a:schemeClr val="tx1"/>
                </a:solidFill>
              </a:rPr>
              <a:t>The </a:t>
            </a:r>
            <a:r>
              <a:rPr lang="en-AU" sz="4800" dirty="0">
                <a:solidFill>
                  <a:schemeClr val="accent1">
                    <a:lumMod val="75000"/>
                  </a:schemeClr>
                </a:solidFill>
              </a:rPr>
              <a:t>Good News</a:t>
            </a:r>
            <a:br>
              <a:rPr lang="en-AU" sz="4800" dirty="0"/>
            </a:br>
            <a:r>
              <a:rPr lang="en-AU" sz="4800" dirty="0"/>
              <a:t>			</a:t>
            </a:r>
            <a:r>
              <a:rPr lang="en-AU" sz="4800" dirty="0">
                <a:solidFill>
                  <a:schemeClr val="tx1"/>
                </a:solidFill>
              </a:rPr>
              <a:t>about Jesus Christ</a:t>
            </a:r>
          </a:p>
        </p:txBody>
      </p:sp>
    </p:spTree>
    <p:extLst>
      <p:ext uri="{BB962C8B-B14F-4D97-AF65-F5344CB8AC3E}">
        <p14:creationId xmlns:p14="http://schemas.microsoft.com/office/powerpoint/2010/main" val="309106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lnSpcReduction="10000"/>
          </a:bodyPr>
          <a:lstStyle/>
          <a:p>
            <a:pPr marL="0" indent="0">
              <a:buNone/>
            </a:pPr>
            <a:r>
              <a:rPr lang="en-AU" sz="4000" dirty="0"/>
              <a:t>The priests and the captain of the temple guard and the Sadducees came up to Peter and John while they were speaking to the people. </a:t>
            </a:r>
          </a:p>
        </p:txBody>
      </p:sp>
    </p:spTree>
    <p:extLst>
      <p:ext uri="{BB962C8B-B14F-4D97-AF65-F5344CB8AC3E}">
        <p14:creationId xmlns:p14="http://schemas.microsoft.com/office/powerpoint/2010/main" val="141223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252B9-550E-42CF-B907-FDAB49A6C753}"/>
              </a:ext>
            </a:extLst>
          </p:cNvPr>
          <p:cNvSpPr>
            <a:spLocks noGrp="1"/>
          </p:cNvSpPr>
          <p:nvPr>
            <p:ph idx="1"/>
          </p:nvPr>
        </p:nvSpPr>
        <p:spPr>
          <a:xfrm>
            <a:off x="647698" y="1716090"/>
            <a:ext cx="6832601" cy="3880773"/>
          </a:xfrm>
        </p:spPr>
        <p:txBody>
          <a:bodyPr>
            <a:normAutofit/>
          </a:bodyPr>
          <a:lstStyle/>
          <a:p>
            <a:br>
              <a:rPr lang="en-AU" sz="4800" dirty="0"/>
            </a:br>
            <a:r>
              <a:rPr lang="en-AU" sz="4800" dirty="0"/>
              <a:t>An Evangelist </a:t>
            </a:r>
            <a:br>
              <a:rPr lang="en-AU" sz="4800" dirty="0"/>
            </a:br>
            <a:r>
              <a:rPr lang="en-AU" sz="4800" dirty="0"/>
              <a:t>	is a </a:t>
            </a:r>
            <a:r>
              <a:rPr lang="en-AU" sz="4800" dirty="0">
                <a:solidFill>
                  <a:schemeClr val="accent1">
                    <a:lumMod val="75000"/>
                  </a:schemeClr>
                </a:solidFill>
              </a:rPr>
              <a:t>Proclaimer of </a:t>
            </a:r>
            <a:br>
              <a:rPr lang="en-AU" sz="4800" dirty="0"/>
            </a:br>
            <a:r>
              <a:rPr lang="en-AU" sz="4800" dirty="0"/>
              <a:t>		The</a:t>
            </a:r>
            <a:r>
              <a:rPr lang="en-AU" sz="4800" dirty="0">
                <a:solidFill>
                  <a:schemeClr val="accent1">
                    <a:lumMod val="75000"/>
                  </a:schemeClr>
                </a:solidFill>
              </a:rPr>
              <a:t> Good News</a:t>
            </a:r>
            <a:br>
              <a:rPr lang="en-AU" sz="4800" dirty="0"/>
            </a:br>
            <a:r>
              <a:rPr lang="en-AU" sz="4800" dirty="0"/>
              <a:t>			about Jesus Christ</a:t>
            </a:r>
          </a:p>
        </p:txBody>
      </p:sp>
    </p:spTree>
    <p:extLst>
      <p:ext uri="{BB962C8B-B14F-4D97-AF65-F5344CB8AC3E}">
        <p14:creationId xmlns:p14="http://schemas.microsoft.com/office/powerpoint/2010/main" val="1017014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C2B23D-055F-4AB9-82D9-1E87B8F77D3E}"/>
              </a:ext>
            </a:extLst>
          </p:cNvPr>
          <p:cNvSpPr>
            <a:spLocks noGrp="1"/>
          </p:cNvSpPr>
          <p:nvPr>
            <p:ph idx="1"/>
          </p:nvPr>
        </p:nvSpPr>
        <p:spPr/>
        <p:txBody>
          <a:bodyPr>
            <a:normAutofit/>
          </a:bodyPr>
          <a:lstStyle/>
          <a:p>
            <a:r>
              <a:rPr lang="en-AU" sz="5400" dirty="0"/>
              <a:t>Are people hearing the Good News about Jesus?</a:t>
            </a:r>
          </a:p>
        </p:txBody>
      </p:sp>
    </p:spTree>
    <p:extLst>
      <p:ext uri="{BB962C8B-B14F-4D97-AF65-F5344CB8AC3E}">
        <p14:creationId xmlns:p14="http://schemas.microsoft.com/office/powerpoint/2010/main" val="340206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9031D-457C-449F-9F7A-6E842859185F}"/>
              </a:ext>
            </a:extLst>
          </p:cNvPr>
          <p:cNvSpPr>
            <a:spLocks noGrp="1"/>
          </p:cNvSpPr>
          <p:nvPr>
            <p:ph type="title"/>
          </p:nvPr>
        </p:nvSpPr>
        <p:spPr>
          <a:xfrm>
            <a:off x="1428747" y="520700"/>
            <a:ext cx="5092701" cy="1320800"/>
          </a:xfrm>
        </p:spPr>
        <p:txBody>
          <a:bodyPr/>
          <a:lstStyle/>
          <a:p>
            <a:pPr algn="ctr"/>
            <a:r>
              <a:rPr lang="en-AU" sz="3600" dirty="0"/>
              <a:t>The role of </a:t>
            </a:r>
            <a:br>
              <a:rPr lang="en-AU" sz="3600" dirty="0"/>
            </a:br>
            <a:r>
              <a:rPr lang="en-AU" sz="3600" dirty="0"/>
              <a:t>an Evangelist is to…</a:t>
            </a:r>
          </a:p>
        </p:txBody>
      </p:sp>
      <p:sp>
        <p:nvSpPr>
          <p:cNvPr id="3" name="Content Placeholder 2">
            <a:extLst>
              <a:ext uri="{FF2B5EF4-FFF2-40B4-BE49-F238E27FC236}">
                <a16:creationId xmlns:a16="http://schemas.microsoft.com/office/drawing/2014/main" id="{8EB2A952-6744-4C63-AF88-A4E3A8EDB153}"/>
              </a:ext>
            </a:extLst>
          </p:cNvPr>
          <p:cNvSpPr>
            <a:spLocks noGrp="1"/>
          </p:cNvSpPr>
          <p:nvPr>
            <p:ph idx="1"/>
          </p:nvPr>
        </p:nvSpPr>
        <p:spPr>
          <a:xfrm>
            <a:off x="609598" y="2160590"/>
            <a:ext cx="6731001" cy="3880773"/>
          </a:xfrm>
        </p:spPr>
        <p:txBody>
          <a:bodyPr>
            <a:normAutofit/>
          </a:bodyPr>
          <a:lstStyle/>
          <a:p>
            <a:pPr marL="571500" indent="-571500">
              <a:buFont typeface="Arial" panose="020B0604020202020204" pitchFamily="34" charset="0"/>
              <a:buChar char="•"/>
            </a:pPr>
            <a:r>
              <a:rPr lang="en-AU" sz="4000" dirty="0"/>
              <a:t>Proclaim the </a:t>
            </a:r>
            <a:r>
              <a:rPr lang="en-AU" sz="4000" dirty="0">
                <a:solidFill>
                  <a:schemeClr val="accent1">
                    <a:lumMod val="75000"/>
                  </a:schemeClr>
                </a:solidFill>
              </a:rPr>
              <a:t>right</a:t>
            </a:r>
            <a:r>
              <a:rPr lang="en-AU" sz="4000" dirty="0"/>
              <a:t> gospel </a:t>
            </a:r>
          </a:p>
          <a:p>
            <a:pPr marL="571500" indent="-571500">
              <a:buFont typeface="Arial" panose="020B0604020202020204" pitchFamily="34" charset="0"/>
              <a:buChar char="•"/>
            </a:pPr>
            <a:r>
              <a:rPr lang="en-AU" sz="4000" dirty="0"/>
              <a:t>Train others to evangelise</a:t>
            </a:r>
          </a:p>
          <a:p>
            <a:pPr marL="571500" indent="-571500">
              <a:buFont typeface="Arial" panose="020B0604020202020204" pitchFamily="34" charset="0"/>
              <a:buChar char="•"/>
            </a:pPr>
            <a:r>
              <a:rPr lang="en-AU" sz="4000" dirty="0"/>
              <a:t>Work in teams</a:t>
            </a:r>
          </a:p>
          <a:p>
            <a:pPr marL="571500" indent="-571500">
              <a:buFont typeface="Arial" panose="020B0604020202020204" pitchFamily="34" charset="0"/>
              <a:buChar char="•"/>
            </a:pPr>
            <a:r>
              <a:rPr lang="en-AU" sz="4000" dirty="0"/>
              <a:t>Hand new disciples over </a:t>
            </a:r>
            <a:r>
              <a:rPr lang="en-AU" sz="4000" dirty="0">
                <a:solidFill>
                  <a:schemeClr val="accent1">
                    <a:lumMod val="75000"/>
                  </a:schemeClr>
                </a:solidFill>
              </a:rPr>
              <a:t>properly</a:t>
            </a:r>
          </a:p>
          <a:p>
            <a:pPr marL="571500" indent="-571500">
              <a:buFont typeface="Arial" panose="020B0604020202020204" pitchFamily="34" charset="0"/>
              <a:buChar char="•"/>
            </a:pPr>
            <a:endParaRPr lang="en-AU" dirty="0"/>
          </a:p>
          <a:p>
            <a:pPr marL="571500" indent="-571500">
              <a:buFont typeface="Arial" panose="020B0604020202020204" pitchFamily="34" charset="0"/>
              <a:buChar char="•"/>
            </a:pPr>
            <a:endParaRPr lang="en-AU" dirty="0"/>
          </a:p>
        </p:txBody>
      </p:sp>
    </p:spTree>
    <p:extLst>
      <p:ext uri="{BB962C8B-B14F-4D97-AF65-F5344CB8AC3E}">
        <p14:creationId xmlns:p14="http://schemas.microsoft.com/office/powerpoint/2010/main" val="84451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A119-E47E-4D47-BA48-CE6217BE3790}"/>
              </a:ext>
            </a:extLst>
          </p:cNvPr>
          <p:cNvSpPr>
            <a:spLocks noGrp="1"/>
          </p:cNvSpPr>
          <p:nvPr>
            <p:ph type="title"/>
          </p:nvPr>
        </p:nvSpPr>
        <p:spPr/>
        <p:txBody>
          <a:bodyPr/>
          <a:lstStyle/>
          <a:p>
            <a:r>
              <a:rPr lang="en-AU" dirty="0"/>
              <a:t>Tips from </a:t>
            </a:r>
            <a:br>
              <a:rPr lang="en-AU" dirty="0"/>
            </a:br>
            <a:r>
              <a:rPr lang="en-AU" dirty="0"/>
              <a:t>the Text</a:t>
            </a:r>
          </a:p>
        </p:txBody>
      </p:sp>
      <p:sp>
        <p:nvSpPr>
          <p:cNvPr id="3" name="Content Placeholder 2">
            <a:extLst>
              <a:ext uri="{FF2B5EF4-FFF2-40B4-BE49-F238E27FC236}">
                <a16:creationId xmlns:a16="http://schemas.microsoft.com/office/drawing/2014/main" id="{C3CA73DD-9E7F-470F-B18B-BD94405C9DA5}"/>
              </a:ext>
            </a:extLst>
          </p:cNvPr>
          <p:cNvSpPr>
            <a:spLocks noGrp="1"/>
          </p:cNvSpPr>
          <p:nvPr>
            <p:ph idx="1"/>
          </p:nvPr>
        </p:nvSpPr>
        <p:spPr/>
        <p:txBody>
          <a:bodyPr>
            <a:normAutofit lnSpcReduction="10000"/>
          </a:bodyPr>
          <a:lstStyle/>
          <a:p>
            <a:r>
              <a:rPr lang="en-AU" sz="4400" dirty="0"/>
              <a:t>Be Connected</a:t>
            </a:r>
          </a:p>
          <a:p>
            <a:r>
              <a:rPr lang="en-AU" sz="4400" dirty="0"/>
              <a:t>Be Contextual</a:t>
            </a:r>
          </a:p>
          <a:p>
            <a:r>
              <a:rPr lang="en-AU" sz="4400" dirty="0"/>
              <a:t>Be Concise</a:t>
            </a:r>
          </a:p>
          <a:p>
            <a:r>
              <a:rPr lang="en-AU" sz="4400" dirty="0"/>
              <a:t>Be Courageous</a:t>
            </a:r>
          </a:p>
          <a:p>
            <a:r>
              <a:rPr lang="en-AU" sz="4400" dirty="0"/>
              <a:t>Be Compelled</a:t>
            </a:r>
          </a:p>
          <a:p>
            <a:endParaRPr lang="en-AU" dirty="0"/>
          </a:p>
        </p:txBody>
      </p:sp>
    </p:spTree>
    <p:extLst>
      <p:ext uri="{BB962C8B-B14F-4D97-AF65-F5344CB8AC3E}">
        <p14:creationId xmlns:p14="http://schemas.microsoft.com/office/powerpoint/2010/main" val="294948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1CBE6-7141-4C96-A79C-41FDD619D4AE}"/>
              </a:ext>
            </a:extLst>
          </p:cNvPr>
          <p:cNvSpPr>
            <a:spLocks noGrp="1"/>
          </p:cNvSpPr>
          <p:nvPr>
            <p:ph type="title"/>
          </p:nvPr>
        </p:nvSpPr>
        <p:spPr/>
        <p:txBody>
          <a:bodyPr/>
          <a:lstStyle/>
          <a:p>
            <a:r>
              <a:rPr lang="en-AU" dirty="0"/>
              <a:t>Be Connected</a:t>
            </a:r>
          </a:p>
        </p:txBody>
      </p:sp>
      <p:sp>
        <p:nvSpPr>
          <p:cNvPr id="3" name="Content Placeholder 2">
            <a:extLst>
              <a:ext uri="{FF2B5EF4-FFF2-40B4-BE49-F238E27FC236}">
                <a16:creationId xmlns:a16="http://schemas.microsoft.com/office/drawing/2014/main" id="{E04E4E1A-1C0A-4637-AC10-97CF52203FE3}"/>
              </a:ext>
            </a:extLst>
          </p:cNvPr>
          <p:cNvSpPr>
            <a:spLocks noGrp="1"/>
          </p:cNvSpPr>
          <p:nvPr>
            <p:ph idx="1"/>
          </p:nvPr>
        </p:nvSpPr>
        <p:spPr/>
        <p:txBody>
          <a:bodyPr/>
          <a:lstStyle/>
          <a:p>
            <a:r>
              <a:rPr lang="en-AU" dirty="0"/>
              <a:t>“</a:t>
            </a:r>
            <a:r>
              <a:rPr lang="en-AU" i="1" dirty="0"/>
              <a:t>The Peter, filled with the Holy Spirit, said</a:t>
            </a:r>
            <a:r>
              <a:rPr lang="en-AU" dirty="0"/>
              <a:t>” </a:t>
            </a:r>
            <a:r>
              <a:rPr lang="en-AU" b="1" dirty="0">
                <a:solidFill>
                  <a:schemeClr val="accent1">
                    <a:lumMod val="75000"/>
                  </a:schemeClr>
                </a:solidFill>
              </a:rPr>
              <a:t>– Acts 4:8</a:t>
            </a:r>
            <a:br>
              <a:rPr lang="en-AU" b="1" dirty="0">
                <a:solidFill>
                  <a:schemeClr val="accent1">
                    <a:lumMod val="75000"/>
                  </a:schemeClr>
                </a:solidFill>
              </a:rPr>
            </a:br>
            <a:endParaRPr lang="en-AU" b="1" dirty="0">
              <a:solidFill>
                <a:schemeClr val="accent1">
                  <a:lumMod val="75000"/>
                </a:schemeClr>
              </a:solidFill>
            </a:endParaRPr>
          </a:p>
          <a:p>
            <a:r>
              <a:rPr lang="en-AU" dirty="0"/>
              <a:t>“</a:t>
            </a:r>
            <a:r>
              <a:rPr lang="en-AU" i="1" dirty="0"/>
              <a:t>They were unschooled, ordinary men…these men had been with Jesus</a:t>
            </a:r>
            <a:r>
              <a:rPr lang="en-AU" dirty="0"/>
              <a:t>.” </a:t>
            </a:r>
            <a:r>
              <a:rPr lang="en-AU" b="1" dirty="0">
                <a:solidFill>
                  <a:schemeClr val="accent1">
                    <a:lumMod val="75000"/>
                  </a:schemeClr>
                </a:solidFill>
              </a:rPr>
              <a:t>– Acts 4:13</a:t>
            </a:r>
          </a:p>
        </p:txBody>
      </p:sp>
    </p:spTree>
    <p:extLst>
      <p:ext uri="{BB962C8B-B14F-4D97-AF65-F5344CB8AC3E}">
        <p14:creationId xmlns:p14="http://schemas.microsoft.com/office/powerpoint/2010/main" val="4109692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0F87-3BCA-4896-B19C-9784178395CF}"/>
              </a:ext>
            </a:extLst>
          </p:cNvPr>
          <p:cNvSpPr>
            <a:spLocks noGrp="1"/>
          </p:cNvSpPr>
          <p:nvPr>
            <p:ph type="title"/>
          </p:nvPr>
        </p:nvSpPr>
        <p:spPr/>
        <p:txBody>
          <a:bodyPr/>
          <a:lstStyle/>
          <a:p>
            <a:r>
              <a:rPr lang="en-AU" dirty="0"/>
              <a:t>Be Contextual</a:t>
            </a:r>
          </a:p>
        </p:txBody>
      </p:sp>
      <p:sp>
        <p:nvSpPr>
          <p:cNvPr id="3" name="Content Placeholder 2">
            <a:extLst>
              <a:ext uri="{FF2B5EF4-FFF2-40B4-BE49-F238E27FC236}">
                <a16:creationId xmlns:a16="http://schemas.microsoft.com/office/drawing/2014/main" id="{6B6BC4EE-29DE-4822-A3AF-24EE372B5243}"/>
              </a:ext>
            </a:extLst>
          </p:cNvPr>
          <p:cNvSpPr>
            <a:spLocks noGrp="1"/>
          </p:cNvSpPr>
          <p:nvPr>
            <p:ph idx="1"/>
          </p:nvPr>
        </p:nvSpPr>
        <p:spPr/>
        <p:txBody>
          <a:bodyPr>
            <a:normAutofit/>
          </a:bodyPr>
          <a:lstStyle/>
          <a:p>
            <a:r>
              <a:rPr lang="en-AU" sz="4000" dirty="0"/>
              <a:t>“</a:t>
            </a:r>
            <a:r>
              <a:rPr lang="en-AU" sz="4000" i="1" dirty="0"/>
              <a:t>If we are being called to account today for an act of kindness…this man stands before you healed</a:t>
            </a:r>
            <a:r>
              <a:rPr lang="en-AU" sz="4000" dirty="0"/>
              <a:t>.” </a:t>
            </a:r>
            <a:r>
              <a:rPr lang="en-AU" sz="4000" b="1" dirty="0">
                <a:solidFill>
                  <a:schemeClr val="accent1">
                    <a:lumMod val="75000"/>
                  </a:schemeClr>
                </a:solidFill>
              </a:rPr>
              <a:t>– Acts 4:9-10</a:t>
            </a:r>
          </a:p>
        </p:txBody>
      </p:sp>
    </p:spTree>
    <p:extLst>
      <p:ext uri="{BB962C8B-B14F-4D97-AF65-F5344CB8AC3E}">
        <p14:creationId xmlns:p14="http://schemas.microsoft.com/office/powerpoint/2010/main" val="521569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CAAB-5989-493B-A3B1-94A1A3906B17}"/>
              </a:ext>
            </a:extLst>
          </p:cNvPr>
          <p:cNvSpPr>
            <a:spLocks noGrp="1"/>
          </p:cNvSpPr>
          <p:nvPr>
            <p:ph type="title"/>
          </p:nvPr>
        </p:nvSpPr>
        <p:spPr/>
        <p:txBody>
          <a:bodyPr/>
          <a:lstStyle/>
          <a:p>
            <a:r>
              <a:rPr lang="en-AU" dirty="0"/>
              <a:t>Be Concise</a:t>
            </a:r>
          </a:p>
        </p:txBody>
      </p:sp>
      <p:sp>
        <p:nvSpPr>
          <p:cNvPr id="3" name="Content Placeholder 2">
            <a:extLst>
              <a:ext uri="{FF2B5EF4-FFF2-40B4-BE49-F238E27FC236}">
                <a16:creationId xmlns:a16="http://schemas.microsoft.com/office/drawing/2014/main" id="{AD941AE3-1F1D-49A2-8674-E92489AC5A23}"/>
              </a:ext>
            </a:extLst>
          </p:cNvPr>
          <p:cNvSpPr>
            <a:spLocks noGrp="1"/>
          </p:cNvSpPr>
          <p:nvPr>
            <p:ph idx="1"/>
          </p:nvPr>
        </p:nvSpPr>
        <p:spPr/>
        <p:txBody>
          <a:bodyPr>
            <a:normAutofit/>
          </a:bodyPr>
          <a:lstStyle/>
          <a:p>
            <a:r>
              <a:rPr lang="en-AU" sz="4800" dirty="0"/>
              <a:t>“</a:t>
            </a:r>
            <a:r>
              <a:rPr lang="en-AU" sz="4800" i="1" dirty="0"/>
              <a:t>There is no other name…by which we must be saved</a:t>
            </a:r>
            <a:r>
              <a:rPr lang="en-AU" sz="4800" dirty="0"/>
              <a:t>.” </a:t>
            </a:r>
          </a:p>
          <a:p>
            <a:pPr algn="r"/>
            <a:r>
              <a:rPr lang="en-AU" sz="4800" b="1" dirty="0">
                <a:solidFill>
                  <a:schemeClr val="accent1">
                    <a:lumMod val="75000"/>
                  </a:schemeClr>
                </a:solidFill>
              </a:rPr>
              <a:t>– Acts 4:12</a:t>
            </a:r>
          </a:p>
        </p:txBody>
      </p:sp>
    </p:spTree>
    <p:extLst>
      <p:ext uri="{BB962C8B-B14F-4D97-AF65-F5344CB8AC3E}">
        <p14:creationId xmlns:p14="http://schemas.microsoft.com/office/powerpoint/2010/main" val="4225714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FF836-CCED-432C-8B62-B8C50F109DFF}"/>
              </a:ext>
            </a:extLst>
          </p:cNvPr>
          <p:cNvSpPr>
            <a:spLocks noGrp="1"/>
          </p:cNvSpPr>
          <p:nvPr>
            <p:ph type="title"/>
          </p:nvPr>
        </p:nvSpPr>
        <p:spPr/>
        <p:txBody>
          <a:bodyPr/>
          <a:lstStyle/>
          <a:p>
            <a:r>
              <a:rPr lang="en-AU" dirty="0"/>
              <a:t>Be Courageous</a:t>
            </a:r>
          </a:p>
        </p:txBody>
      </p:sp>
      <p:sp>
        <p:nvSpPr>
          <p:cNvPr id="3" name="Content Placeholder 2">
            <a:extLst>
              <a:ext uri="{FF2B5EF4-FFF2-40B4-BE49-F238E27FC236}">
                <a16:creationId xmlns:a16="http://schemas.microsoft.com/office/drawing/2014/main" id="{4D873910-CF2B-4337-9BEB-D67E4EF744F7}"/>
              </a:ext>
            </a:extLst>
          </p:cNvPr>
          <p:cNvSpPr>
            <a:spLocks noGrp="1"/>
          </p:cNvSpPr>
          <p:nvPr>
            <p:ph idx="1"/>
          </p:nvPr>
        </p:nvSpPr>
        <p:spPr>
          <a:xfrm>
            <a:off x="609599" y="2160590"/>
            <a:ext cx="6347714" cy="4293219"/>
          </a:xfrm>
        </p:spPr>
        <p:txBody>
          <a:bodyPr>
            <a:normAutofit/>
          </a:bodyPr>
          <a:lstStyle/>
          <a:p>
            <a:r>
              <a:rPr lang="en-AU" sz="4000" dirty="0"/>
              <a:t>“</a:t>
            </a:r>
            <a:r>
              <a:rPr lang="en-AU" sz="4000" i="1" dirty="0"/>
              <a:t>To stop this thing from spreading any further among the people, we must warn them to speak no longer to anyone in this name</a:t>
            </a:r>
            <a:r>
              <a:rPr lang="en-AU" sz="4000" dirty="0"/>
              <a:t>.” </a:t>
            </a:r>
            <a:r>
              <a:rPr lang="en-AU" sz="4000" b="1" dirty="0">
                <a:solidFill>
                  <a:schemeClr val="accent1">
                    <a:lumMod val="75000"/>
                  </a:schemeClr>
                </a:solidFill>
              </a:rPr>
              <a:t>– Acts 4:17</a:t>
            </a:r>
          </a:p>
        </p:txBody>
      </p:sp>
    </p:spTree>
    <p:extLst>
      <p:ext uri="{BB962C8B-B14F-4D97-AF65-F5344CB8AC3E}">
        <p14:creationId xmlns:p14="http://schemas.microsoft.com/office/powerpoint/2010/main" val="21977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1066-87E3-4C03-8DCB-3CC0E642B645}"/>
              </a:ext>
            </a:extLst>
          </p:cNvPr>
          <p:cNvSpPr>
            <a:spLocks noGrp="1"/>
          </p:cNvSpPr>
          <p:nvPr>
            <p:ph type="title"/>
          </p:nvPr>
        </p:nvSpPr>
        <p:spPr/>
        <p:txBody>
          <a:bodyPr/>
          <a:lstStyle/>
          <a:p>
            <a:r>
              <a:rPr lang="en-AU" dirty="0"/>
              <a:t>Be Compelled</a:t>
            </a:r>
          </a:p>
        </p:txBody>
      </p:sp>
      <p:sp>
        <p:nvSpPr>
          <p:cNvPr id="3" name="Content Placeholder 2">
            <a:extLst>
              <a:ext uri="{FF2B5EF4-FFF2-40B4-BE49-F238E27FC236}">
                <a16:creationId xmlns:a16="http://schemas.microsoft.com/office/drawing/2014/main" id="{2D88E500-B33D-495B-830A-811307F1A571}"/>
              </a:ext>
            </a:extLst>
          </p:cNvPr>
          <p:cNvSpPr>
            <a:spLocks noGrp="1"/>
          </p:cNvSpPr>
          <p:nvPr>
            <p:ph idx="1"/>
          </p:nvPr>
        </p:nvSpPr>
        <p:spPr/>
        <p:txBody>
          <a:bodyPr>
            <a:normAutofit/>
          </a:bodyPr>
          <a:lstStyle/>
          <a:p>
            <a:r>
              <a:rPr lang="en-AU" sz="4800" dirty="0"/>
              <a:t>“</a:t>
            </a:r>
            <a:r>
              <a:rPr lang="en-AU" sz="4800" i="1" dirty="0"/>
              <a:t>We cannot help speak about what we have seen and heard</a:t>
            </a:r>
            <a:r>
              <a:rPr lang="en-AU" sz="4000" dirty="0"/>
              <a:t>.”</a:t>
            </a:r>
          </a:p>
          <a:p>
            <a:pPr algn="r"/>
            <a:r>
              <a:rPr lang="en-AU" sz="4800" b="1" dirty="0">
                <a:solidFill>
                  <a:schemeClr val="accent1">
                    <a:lumMod val="75000"/>
                  </a:schemeClr>
                </a:solidFill>
              </a:rPr>
              <a:t>– Acts 4:20</a:t>
            </a:r>
            <a:endParaRPr lang="en-AU" sz="4000" b="1" dirty="0">
              <a:solidFill>
                <a:schemeClr val="accent1">
                  <a:lumMod val="75000"/>
                </a:schemeClr>
              </a:solidFill>
            </a:endParaRPr>
          </a:p>
        </p:txBody>
      </p:sp>
    </p:spTree>
    <p:extLst>
      <p:ext uri="{BB962C8B-B14F-4D97-AF65-F5344CB8AC3E}">
        <p14:creationId xmlns:p14="http://schemas.microsoft.com/office/powerpoint/2010/main" val="3762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a:bodyPr>
          <a:lstStyle/>
          <a:p>
            <a:pPr marL="0" indent="0">
              <a:buNone/>
            </a:pPr>
            <a:r>
              <a:rPr lang="en-AU" sz="4000" dirty="0"/>
              <a:t>They were greatly disturbed because the apostles were teaching the people, proclaiming in Jesus the resurrection of the dead. </a:t>
            </a:r>
          </a:p>
        </p:txBody>
      </p:sp>
    </p:spTree>
    <p:extLst>
      <p:ext uri="{BB962C8B-B14F-4D97-AF65-F5344CB8AC3E}">
        <p14:creationId xmlns:p14="http://schemas.microsoft.com/office/powerpoint/2010/main" val="139725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a:bodyPr>
          <a:lstStyle/>
          <a:p>
            <a:pPr marL="0" indent="0">
              <a:buNone/>
            </a:pPr>
            <a:r>
              <a:rPr lang="en-AU" sz="4400" dirty="0"/>
              <a:t>They seized Peter and John and, because it was evening, they put them in jail until the next day. </a:t>
            </a:r>
          </a:p>
        </p:txBody>
      </p:sp>
    </p:spTree>
    <p:extLst>
      <p:ext uri="{BB962C8B-B14F-4D97-AF65-F5344CB8AC3E}">
        <p14:creationId xmlns:p14="http://schemas.microsoft.com/office/powerpoint/2010/main" val="96542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a:bodyPr>
          <a:lstStyle/>
          <a:p>
            <a:pPr marL="0" indent="0">
              <a:buNone/>
            </a:pPr>
            <a:r>
              <a:rPr lang="en-AU" sz="4400" dirty="0"/>
              <a:t>But many who heard the message believed; so the number of men who believed grew to about five thousand.</a:t>
            </a:r>
          </a:p>
        </p:txBody>
      </p:sp>
    </p:spTree>
    <p:extLst>
      <p:ext uri="{BB962C8B-B14F-4D97-AF65-F5344CB8AC3E}">
        <p14:creationId xmlns:p14="http://schemas.microsoft.com/office/powerpoint/2010/main" val="371934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8" y="1930400"/>
            <a:ext cx="6573079" cy="4549913"/>
          </a:xfrm>
        </p:spPr>
        <p:txBody>
          <a:bodyPr>
            <a:normAutofit lnSpcReduction="10000"/>
          </a:bodyPr>
          <a:lstStyle/>
          <a:p>
            <a:pPr marL="0" indent="0">
              <a:buNone/>
            </a:pPr>
            <a:r>
              <a:rPr lang="en-AU" sz="4000" dirty="0"/>
              <a:t>The next day the rulers, the elders and the teachers of the law met in Jerusalem. Annas the high priest was there, and so were Caiaphas, John, Alexander and others of the high priest’s family. </a:t>
            </a:r>
          </a:p>
        </p:txBody>
      </p:sp>
    </p:spTree>
    <p:extLst>
      <p:ext uri="{BB962C8B-B14F-4D97-AF65-F5344CB8AC3E}">
        <p14:creationId xmlns:p14="http://schemas.microsoft.com/office/powerpoint/2010/main" val="91342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1975062"/>
            <a:ext cx="6347714" cy="4478749"/>
          </a:xfrm>
        </p:spPr>
        <p:txBody>
          <a:bodyPr>
            <a:normAutofit lnSpcReduction="10000"/>
          </a:bodyPr>
          <a:lstStyle/>
          <a:p>
            <a:pPr>
              <a:lnSpc>
                <a:spcPct val="107000"/>
              </a:lnSpc>
              <a:spcAft>
                <a:spcPts val="800"/>
              </a:spcAft>
            </a:pPr>
            <a:r>
              <a:rPr lang="en-AU" sz="4000" dirty="0"/>
              <a:t>They had Peter and John brought before them and began to question them: “By what power or what name did you do this?”</a:t>
            </a:r>
          </a:p>
          <a:p>
            <a:r>
              <a:rPr lang="en-AU" sz="4000" dirty="0"/>
              <a:t>Then Peter, filled with the Holy Spirit, said to them: </a:t>
            </a:r>
          </a:p>
        </p:txBody>
      </p:sp>
    </p:spTree>
    <p:extLst>
      <p:ext uri="{BB962C8B-B14F-4D97-AF65-F5344CB8AC3E}">
        <p14:creationId xmlns:p14="http://schemas.microsoft.com/office/powerpoint/2010/main" val="2259623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424028" y="1771376"/>
            <a:ext cx="6718854" cy="4655930"/>
          </a:xfrm>
        </p:spPr>
        <p:txBody>
          <a:bodyPr>
            <a:normAutofit lnSpcReduction="10000"/>
          </a:bodyPr>
          <a:lstStyle/>
          <a:p>
            <a:pPr marL="0" indent="0">
              <a:buNone/>
            </a:pPr>
            <a:r>
              <a:rPr lang="en-AU" sz="4000" dirty="0"/>
              <a:t>“Rulers and elders of the people! If we are being called to account today for an act of kindness shown to a man who was lame and are being asked how he was healed, then know this, you and all the people of Israel: </a:t>
            </a:r>
          </a:p>
        </p:txBody>
      </p:sp>
    </p:spTree>
    <p:extLst>
      <p:ext uri="{BB962C8B-B14F-4D97-AF65-F5344CB8AC3E}">
        <p14:creationId xmlns:p14="http://schemas.microsoft.com/office/powerpoint/2010/main" val="774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D10-5B3E-4F21-8FCE-05C7584B42E3}"/>
              </a:ext>
            </a:extLst>
          </p:cNvPr>
          <p:cNvSpPr>
            <a:spLocks noGrp="1"/>
          </p:cNvSpPr>
          <p:nvPr>
            <p:ph type="title"/>
          </p:nvPr>
        </p:nvSpPr>
        <p:spPr/>
        <p:txBody>
          <a:bodyPr>
            <a:normAutofit/>
          </a:bodyPr>
          <a:lstStyle/>
          <a:p>
            <a:r>
              <a:rPr lang="en-AU" sz="4400" b="1" dirty="0"/>
              <a:t>Acts 4:1-20</a:t>
            </a:r>
          </a:p>
        </p:txBody>
      </p:sp>
      <p:sp>
        <p:nvSpPr>
          <p:cNvPr id="3" name="Content Placeholder 2">
            <a:extLst>
              <a:ext uri="{FF2B5EF4-FFF2-40B4-BE49-F238E27FC236}">
                <a16:creationId xmlns:a16="http://schemas.microsoft.com/office/drawing/2014/main" id="{694F5DEB-21E6-47F1-8493-27CEB23E1F26}"/>
              </a:ext>
            </a:extLst>
          </p:cNvPr>
          <p:cNvSpPr>
            <a:spLocks noGrp="1"/>
          </p:cNvSpPr>
          <p:nvPr>
            <p:ph idx="1"/>
          </p:nvPr>
        </p:nvSpPr>
        <p:spPr>
          <a:xfrm>
            <a:off x="609599" y="2160590"/>
            <a:ext cx="6347714" cy="4319723"/>
          </a:xfrm>
        </p:spPr>
        <p:txBody>
          <a:bodyPr>
            <a:normAutofit lnSpcReduction="10000"/>
          </a:bodyPr>
          <a:lstStyle/>
          <a:p>
            <a:pPr>
              <a:lnSpc>
                <a:spcPct val="107000"/>
              </a:lnSpc>
              <a:spcAft>
                <a:spcPts val="800"/>
              </a:spcAft>
            </a:pPr>
            <a:r>
              <a:rPr lang="en-AU" sz="4000" dirty="0"/>
              <a:t>It is by the name of Jesus Christ of Nazareth, whom you crucified but whom God raised from the dead, that this man stands before you healed. </a:t>
            </a:r>
            <a:br>
              <a:rPr lang="en-AU" sz="4000" dirty="0"/>
            </a:br>
            <a:r>
              <a:rPr lang="en-AU" sz="4000" dirty="0"/>
              <a:t>Jesus is:</a:t>
            </a:r>
          </a:p>
        </p:txBody>
      </p:sp>
    </p:spTree>
    <p:extLst>
      <p:ext uri="{BB962C8B-B14F-4D97-AF65-F5344CB8AC3E}">
        <p14:creationId xmlns:p14="http://schemas.microsoft.com/office/powerpoint/2010/main" val="1915730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1704</TotalTime>
  <Words>781</Words>
  <Application>Microsoft Office PowerPoint</Application>
  <PresentationFormat>On-screen Show (4:3)</PresentationFormat>
  <Paragraphs>65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APEST Evangelists </vt:lpstr>
      <vt:lpstr>Acts 4:1-20</vt:lpstr>
      <vt:lpstr>Acts 4:1-20</vt:lpstr>
      <vt:lpstr>Acts 4:1-20</vt:lpstr>
      <vt:lpstr>Acts 4:1-20</vt:lpstr>
      <vt:lpstr>Acts 4:1-20</vt:lpstr>
      <vt:lpstr>Acts 4:1-20</vt:lpstr>
      <vt:lpstr>Acts 4:1-20</vt:lpstr>
      <vt:lpstr>Acts 4:1-20</vt:lpstr>
      <vt:lpstr>Acts 4:1-20</vt:lpstr>
      <vt:lpstr>Acts 4:1-20</vt:lpstr>
      <vt:lpstr>Acts 4:1-20</vt:lpstr>
      <vt:lpstr>Acts 4:1-20</vt:lpstr>
      <vt:lpstr>Acts 4:1-20</vt:lpstr>
      <vt:lpstr>Acts 4:1-20</vt:lpstr>
      <vt:lpstr>Acts 4:1-20</vt:lpstr>
      <vt:lpstr>Evangelist </vt:lpstr>
      <vt:lpstr>PowerPoint Presentation</vt:lpstr>
      <vt:lpstr>PowerPoint Presentation</vt:lpstr>
      <vt:lpstr>PowerPoint Presentation</vt:lpstr>
      <vt:lpstr>PowerPoint Presentation</vt:lpstr>
      <vt:lpstr>The role of  an Evangelist is to…</vt:lpstr>
      <vt:lpstr>Tips from  the Text</vt:lpstr>
      <vt:lpstr>Be Connected</vt:lpstr>
      <vt:lpstr>Be Contextual</vt:lpstr>
      <vt:lpstr>Be Concise</vt:lpstr>
      <vt:lpstr>Be Courageous</vt:lpstr>
      <vt:lpstr>Be Compelled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APEST Apostles</dc:title>
  <dc:creator>Paul Riessen</dc:creator>
  <cp:lastModifiedBy>Paul Riessen</cp:lastModifiedBy>
  <cp:revision>17</cp:revision>
  <dcterms:created xsi:type="dcterms:W3CDTF">2022-03-15T08:52:35Z</dcterms:created>
  <dcterms:modified xsi:type="dcterms:W3CDTF">2022-04-27T05:57:28Z</dcterms:modified>
</cp:coreProperties>
</file>